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3" r:id="rId3"/>
    <p:sldId id="274" r:id="rId4"/>
    <p:sldId id="275" r:id="rId5"/>
    <p:sldId id="276" r:id="rId6"/>
    <p:sldId id="277" r:id="rId7"/>
    <p:sldId id="278" r:id="rId8"/>
    <p:sldId id="280" r:id="rId9"/>
    <p:sldId id="288" r:id="rId10"/>
    <p:sldId id="289" r:id="rId11"/>
    <p:sldId id="290" r:id="rId12"/>
    <p:sldId id="291" r:id="rId13"/>
    <p:sldId id="292" r:id="rId14"/>
    <p:sldId id="299" r:id="rId15"/>
    <p:sldId id="295" r:id="rId16"/>
    <p:sldId id="293" r:id="rId17"/>
    <p:sldId id="298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0.png>
</file>

<file path=ppt/media/image100.png>
</file>

<file path=ppt/media/image11.png>
</file>

<file path=ppt/media/image110.png>
</file>

<file path=ppt/media/image120.png>
</file>

<file path=ppt/media/image13.png>
</file>

<file path=ppt/media/image130.png>
</file>

<file path=ppt/media/image14.png>
</file>

<file path=ppt/media/image17.png>
</file>

<file path=ppt/media/image2.png>
</file>

<file path=ppt/media/image3.png>
</file>

<file path=ppt/media/image4.png>
</file>

<file path=ppt/media/image5.gif>
</file>

<file path=ppt/media/image5.png>
</file>

<file path=ppt/media/image6.png>
</file>

<file path=ppt/media/image7.png>
</file>

<file path=ppt/media/image8.png>
</file>

<file path=ppt/media/image81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D3924-E721-4307-94D7-6397D5B8A1F2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C59E5-633E-405A-91A4-D6EADAD9EB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877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62367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7443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6527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09243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6550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21648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3633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6913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3940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911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019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3812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937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7544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9410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4426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227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642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3355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Gerade Verbindung 6"/>
          <p:cNvCxnSpPr/>
          <p:nvPr userDrawn="1"/>
        </p:nvCxnSpPr>
        <p:spPr>
          <a:xfrm>
            <a:off x="362227" y="872007"/>
            <a:ext cx="11520740" cy="0"/>
          </a:xfrm>
          <a:prstGeom prst="line">
            <a:avLst/>
          </a:prstGeom>
          <a:ln w="317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Bild 1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2518" y="6541053"/>
            <a:ext cx="1287729" cy="170080"/>
          </a:xfrm>
          <a:prstGeom prst="rect">
            <a:avLst/>
          </a:prstGeom>
        </p:spPr>
      </p:pic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362227" y="6356351"/>
            <a:ext cx="737704" cy="365125"/>
          </a:xfrm>
          <a:prstGeom prst="rect">
            <a:avLst/>
          </a:prstGeom>
        </p:spPr>
        <p:txBody>
          <a:bodyPr/>
          <a:lstStyle>
            <a:lvl1pPr>
              <a:defRPr sz="1467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932EC32-EB25-4E33-8103-F139A8D9BA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609600" y="1484246"/>
            <a:ext cx="10972800" cy="464138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609601" y="211668"/>
            <a:ext cx="10097137" cy="596840"/>
          </a:xfrm>
          <a:prstGeom prst="rect">
            <a:avLst/>
          </a:prstGeom>
        </p:spPr>
        <p:txBody>
          <a:bodyPr/>
          <a:lstStyle>
            <a:lvl1pPr algn="l">
              <a:defRPr sz="4267" b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pic>
        <p:nvPicPr>
          <p:cNvPr id="12" name="Bild 8" descr="AWI_WortBildmarke_Farbe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738" y="261615"/>
            <a:ext cx="1043509" cy="46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6722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5830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601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177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0827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6401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361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4706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5346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C7069-13D1-4389-B337-ACD6B3EE340D}" type="datetimeFigureOut">
              <a:rPr lang="de-DE" smtClean="0"/>
              <a:t>19.01.2022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536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0.png"/><Relationship Id="rId5" Type="http://schemas.openxmlformats.org/officeDocument/2006/relationships/image" Target="../media/image120.png"/><Relationship Id="rId4" Type="http://schemas.openxmlformats.org/officeDocument/2006/relationships/image" Target="../media/image1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7673" y="1122363"/>
            <a:ext cx="9864435" cy="2387600"/>
          </a:xfrm>
        </p:spPr>
        <p:txBody>
          <a:bodyPr/>
          <a:lstStyle/>
          <a:p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Rossby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waves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ocean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Stephan Juricke</a:t>
            </a:r>
            <a:br>
              <a:rPr lang="de-DE" sz="3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20.01.2022</a:t>
            </a:r>
            <a:endParaRPr lang="de-DE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46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82013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sSup>
                        <m:sSupPr>
                          <m:ctrlP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8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8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sz="28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p>
                        <m:sSupPr>
                          <m:ctrlP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de-DE" sz="3200" dirty="0" smtClean="0"/>
              </a:p>
              <a:p>
                <a:pPr algn="ctr"/>
                <a:endParaRPr lang="de-DE" sz="32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3200" dirty="0" err="1" smtClean="0"/>
                  <a:t>Ignore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higher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order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terms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of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combinations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of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perturbations</a:t>
                </a:r>
                <a:endParaRPr lang="de-DE" sz="32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3200" dirty="0" err="1" smtClean="0"/>
                  <a:t>No</a:t>
                </a:r>
                <a:r>
                  <a:rPr lang="de-DE" sz="3200" dirty="0" smtClean="0"/>
                  <a:t> temporal </a:t>
                </a:r>
                <a:r>
                  <a:rPr lang="de-DE" sz="3200" dirty="0" err="1" smtClean="0"/>
                  <a:t>changes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of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mean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quantities</a:t>
                </a:r>
                <a:endParaRPr lang="de-DE" sz="32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3200" dirty="0" smtClean="0"/>
                  <a:t> 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𝑐𝑜𝑛𝑠𝑡</m:t>
                    </m:r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de-DE" sz="3200" dirty="0" smtClean="0"/>
                  <a:t/>
                </a:r>
                <a:br>
                  <a:rPr lang="de-DE" sz="3200" dirty="0" smtClean="0"/>
                </a:br>
                <a14:m>
                  <m:oMath xmlns:m="http://schemas.openxmlformats.org/officeDocument/2006/math">
                    <m:r>
                      <a:rPr lang="de-DE" sz="3200" b="0" i="1" smtClean="0">
                        <a:latin typeface="Cambria Math" panose="02040503050406030204" pitchFamily="18" charset="0"/>
                      </a:rPr>
                      <m:t>⇒</m:t>
                    </m:r>
                    <m:sSub>
                      <m:sSubPr>
                        <m:ctrlPr>
                          <a:rPr lang="de-DE" sz="3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b>
                      <m:sSub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b>
                      <m:sSub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>,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and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always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de-DE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de-DE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3200" dirty="0" err="1" smtClean="0"/>
                  <a:t>Assume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constant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change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of</a:t>
                </a:r>
                <a:r>
                  <a:rPr lang="de-DE" sz="3200" dirty="0" smtClean="0"/>
                  <a:t> </a:t>
                </a:r>
                <a14:m>
                  <m:oMath xmlns:m="http://schemas.openxmlformats.org/officeDocument/2006/math">
                    <m:r>
                      <a:rPr lang="de-DE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with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respect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to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/>
                </a:r>
                <a:br>
                  <a:rPr lang="de-DE" sz="3200" dirty="0" smtClean="0">
                    <a:solidFill>
                      <a:schemeClr val="tx1"/>
                    </a:solidFill>
                  </a:rPr>
                </a:br>
                <a14:m>
                  <m:oMath xmlns:m="http://schemas.openxmlformats.org/officeDocument/2006/math"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de-DE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de-DE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de-DE" sz="3200" dirty="0" smtClean="0"/>
                  <a:t> (</a:t>
                </a:r>
                <a14:m>
                  <m:oMath xmlns:m="http://schemas.openxmlformats.org/officeDocument/2006/math">
                    <m:r>
                      <a:rPr lang="de-DE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de-DE" sz="3200" dirty="0" smtClean="0"/>
                  <a:t>-plane </a:t>
                </a:r>
                <a:r>
                  <a:rPr lang="de-DE" sz="3200" dirty="0" err="1" smtClean="0"/>
                  <a:t>approximation</a:t>
                </a:r>
                <a:r>
                  <a:rPr lang="de-DE" sz="3200" dirty="0" smtClean="0"/>
                  <a:t>)</a:t>
                </a:r>
                <a:endParaRPr lang="de-DE" sz="32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32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3200" dirty="0" smtClean="0"/>
              </a:p>
              <a:p>
                <a:endParaRPr lang="de-DE" sz="3200" dirty="0" smtClean="0"/>
              </a:p>
              <a:p>
                <a:endParaRPr lang="de-DE" sz="3200" dirty="0"/>
              </a:p>
              <a:p>
                <a:endParaRPr lang="de-DE" sz="3200" dirty="0"/>
              </a:p>
              <a:p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8201348"/>
              </a:xfrm>
              <a:prstGeom prst="rect">
                <a:avLst/>
              </a:prstGeom>
              <a:blipFill>
                <a:blip r:embed="rId3"/>
                <a:stretch>
                  <a:fillRect l="-12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/>
          <p:cNvSpPr/>
          <p:nvPr/>
        </p:nvSpPr>
        <p:spPr>
          <a:xfrm>
            <a:off x="8730115" y="1347537"/>
            <a:ext cx="1289216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7440899" y="1836822"/>
            <a:ext cx="1404719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1311947" y="1346542"/>
            <a:ext cx="1970268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2714324" y="1836822"/>
            <a:ext cx="2338939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10019331" y="1346542"/>
            <a:ext cx="1729250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3657600" y="1330805"/>
                <a:ext cx="410022" cy="5775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𝑈</m:t>
                      </m:r>
                    </m:oMath>
                  </m:oMathPara>
                </a14:m>
                <a:endParaRPr lang="en-GB" sz="28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7600" y="1330805"/>
                <a:ext cx="410022" cy="57751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5149515" y="1330805"/>
                <a:ext cx="410022" cy="5775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𝑈</m:t>
                      </m:r>
                    </m:oMath>
                  </m:oMathPara>
                </a14:m>
                <a:endParaRPr lang="en-GB" sz="28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9515" y="1330805"/>
                <a:ext cx="410022" cy="57751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/>
          <p:cNvSpPr/>
          <p:nvPr/>
        </p:nvSpPr>
        <p:spPr>
          <a:xfrm>
            <a:off x="6754086" y="1346542"/>
            <a:ext cx="1976029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/>
        </p:nvSpPr>
        <p:spPr>
          <a:xfrm>
            <a:off x="6609933" y="1835219"/>
            <a:ext cx="650427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4880009" y="1302123"/>
            <a:ext cx="1799924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>
              <a:xfrm>
                <a:off x="5779971" y="1805349"/>
                <a:ext cx="1660928" cy="5775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en-GB" sz="28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9971" y="1805349"/>
                <a:ext cx="1660928" cy="57751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7223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52628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𝜉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′+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sSub>
                        <m:sSubPr>
                          <m:ctrlPr>
                            <a:rPr lang="de-DE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𝜉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′+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de-DE" sz="32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  <m:r>
                        <a:rPr lang="de-DE" sz="32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/>
                </a:r>
                <a:br>
                  <a:rPr lang="de-DE" sz="3200" dirty="0" smtClean="0">
                    <a:solidFill>
                      <a:schemeClr val="tx1"/>
                    </a:solidFill>
                  </a:rPr>
                </a:br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endParaRPr lang="de-DE" sz="3200" dirty="0">
                  <a:solidFill>
                    <a:schemeClr val="tx1"/>
                  </a:solidFill>
                </a:endParaRPr>
              </a:p>
              <a:p>
                <a:r>
                  <a:rPr lang="de-DE" sz="2800" dirty="0" err="1" smtClean="0"/>
                  <a:t>To</a:t>
                </a:r>
                <a:r>
                  <a:rPr lang="de-DE" sz="2800" dirty="0" smtClean="0"/>
                  <a:t> </a:t>
                </a:r>
                <a:r>
                  <a:rPr lang="de-DE" sz="2800" dirty="0"/>
                  <a:t>link </a:t>
                </a:r>
                <a:r>
                  <a:rPr lang="de-DE" sz="2800" dirty="0" err="1"/>
                  <a:t>vorticity</a:t>
                </a:r>
                <a:r>
                  <a:rPr lang="de-DE" sz="2800" dirty="0"/>
                  <a:t> </a:t>
                </a:r>
                <a:r>
                  <a:rPr lang="de-DE" sz="2800" dirty="0" err="1"/>
                  <a:t>and</a:t>
                </a:r>
                <a:r>
                  <a:rPr lang="de-DE" sz="2800" dirty="0"/>
                  <a:t> </a:t>
                </a:r>
                <a:r>
                  <a:rPr lang="de-DE" sz="2800" dirty="0" err="1"/>
                  <a:t>velocities</a:t>
                </a:r>
                <a:r>
                  <a:rPr lang="de-DE" sz="2800" dirty="0"/>
                  <a:t>, </a:t>
                </a:r>
                <a:r>
                  <a:rPr lang="de-DE" sz="2800" dirty="0" err="1"/>
                  <a:t>we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use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the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streamfunction</a:t>
                </a:r>
                <a:r>
                  <a:rPr lang="de-DE" sz="28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800" i="1">
                        <a:latin typeface="Cambria Math" panose="02040503050406030204" pitchFamily="18" charset="0"/>
                      </a:rPr>
                      <m:t>Ψ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</a:rPr>
                          <m:t>Ψ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de-DE" sz="2800">
                        <a:latin typeface="Cambria Math" panose="02040503050406030204" pitchFamily="18" charset="0"/>
                      </a:rPr>
                      <m:t>Ψ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sz="280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de-DE" sz="280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de-DE" sz="2800">
                        <a:latin typeface="Cambria Math" panose="02040503050406030204" pitchFamily="18" charset="0"/>
                      </a:rPr>
                      <m:t>′)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de-DE" sz="2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Ψ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de-DE" sz="2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Ψ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de-DE" sz="2800" dirty="0"/>
                  <a:t> </a:t>
                </a:r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𝑥𝑥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𝑦𝑦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e-DE" sz="2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de-DE" sz="2800" dirty="0" smtClean="0">
                  <a:latin typeface="Arial" panose="020B0604020202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GB" sz="28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⇒</m:t>
                          </m:r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sSub>
                        <m:sSub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sSubSup>
                        <m:sSubSup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4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𝛻</m:t>
                          </m:r>
                        </m:e>
                        <m:sub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</m:sub>
                        <m:sup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sSup>
                        <m:sSup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de-DE" sz="4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Ψ</m:t>
                          </m:r>
                        </m:e>
                        <m:sup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p>
                        <m:sSup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de-DE" sz="4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Ψ</m:t>
                          </m:r>
                        </m:e>
                        <m:sup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4000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de-DE" sz="4000" dirty="0" smtClean="0"/>
              </a:p>
              <a:p>
                <a:pPr algn="ctr"/>
                <a:r>
                  <a:rPr lang="de-DE" sz="2800" dirty="0" smtClean="0"/>
                  <a:t/>
                </a:r>
                <a:br>
                  <a:rPr lang="de-DE" sz="2800" dirty="0" smtClean="0"/>
                </a:br>
                <a:endParaRPr lang="de-DE" sz="2800" dirty="0"/>
              </a:p>
              <a:p>
                <a:endParaRPr lang="en-GB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5262851"/>
              </a:xfrm>
              <a:prstGeom prst="rect">
                <a:avLst/>
              </a:prstGeom>
              <a:blipFill>
                <a:blip r:embed="rId3"/>
                <a:stretch>
                  <a:fillRect l="-106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221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46862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3200" dirty="0" err="1" smtClean="0">
                    <a:solidFill>
                      <a:schemeClr val="tx1"/>
                    </a:solidFill>
                  </a:rPr>
                  <a:t>We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use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wave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/>
                  <a:t>ansatz</a:t>
                </a:r>
                <a:endParaRPr lang="de-DE" sz="32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de-DE" sz="3200">
                              <a:latin typeface="Cambria Math" panose="02040503050406030204" pitchFamily="18" charset="0"/>
                            </a:rPr>
                            <m:t>Ψ</m:t>
                          </m:r>
                        </m:e>
                        <m:sup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32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3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3200" i="1">
                          <a:latin typeface="Cambria Math" panose="02040503050406030204" pitchFamily="18" charset="0"/>
                        </a:rPr>
                        <m:t>ℜ</m:t>
                      </m:r>
                      <m:d>
                        <m:dPr>
                          <m:begChr m:val="{"/>
                          <m:endChr m:val="}"/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de-DE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de-DE" sz="3200">
                                  <a:latin typeface="Cambria Math" panose="02040503050406030204" pitchFamily="18" charset="0"/>
                                </a:rPr>
                                <m:t>Ψ</m:t>
                              </m:r>
                            </m:e>
                            <m:sup>
                              <m:r>
                                <a:rPr lang="de-DE" sz="3200" b="0" i="0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func>
                            <m:func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z="320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de-DE" sz="3200">
                                      <a:latin typeface="Cambria Math" panose="02040503050406030204" pitchFamily="18" charset="0"/>
                                    </a:rPr>
                                    <m:t>Φ</m:t>
                                  </m:r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/>
                </a:r>
                <a:br>
                  <a:rPr lang="de-DE" sz="3200" dirty="0" smtClean="0">
                    <a:solidFill>
                      <a:schemeClr val="tx1"/>
                    </a:solidFill>
                  </a:rPr>
                </a:br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32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 smtClean="0"/>
                  <a:t>amplitude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 smtClean="0"/>
                  <a:t>phase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800">
                        <a:latin typeface="Cambria Math" panose="02040503050406030204" pitchFamily="18" charset="0"/>
                      </a:rPr>
                      <m:t>Φ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de-DE" sz="280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800" b="1" i="1">
                        <a:latin typeface="Cambria Math" panose="02040503050406030204" pitchFamily="18" charset="0"/>
                      </a:rPr>
                      <m:t>𝑲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 smtClean="0"/>
                  <a:t>frequency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/>
                  <a:t>number</a:t>
                </a:r>
                <a:r>
                  <a:rPr lang="de-DE" sz="2800" dirty="0"/>
                  <a:t> </a:t>
                </a:r>
                <a:r>
                  <a:rPr lang="de-DE" sz="2800" dirty="0" err="1"/>
                  <a:t>vector</a:t>
                </a:r>
                <a:r>
                  <a:rPr lang="de-DE" sz="2800" dirty="0"/>
                  <a:t> </a:t>
                </a:r>
                <a14:m>
                  <m:oMath xmlns:m="http://schemas.openxmlformats.org/officeDocument/2006/math">
                    <m:r>
                      <a:rPr lang="de-DE" sz="2800" b="1" i="1">
                        <a:latin typeface="Cambria Math" panose="02040503050406030204" pitchFamily="18" charset="0"/>
                      </a:rPr>
                      <m:t>𝑲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=(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𝑙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800" dirty="0" smtClean="0"/>
                  <a:t> [</a:t>
                </a:r>
                <a:r>
                  <a:rPr lang="de-DE" sz="2800" dirty="0" err="1" smtClean="0"/>
                  <a:t>radians</a:t>
                </a:r>
                <a:r>
                  <a:rPr lang="de-DE" sz="2800" dirty="0" smtClean="0"/>
                  <a:t>/</a:t>
                </a:r>
                <a:r>
                  <a:rPr lang="de-DE" sz="2800" dirty="0" err="1" smtClean="0"/>
                  <a:t>length</a:t>
                </a:r>
                <a:r>
                  <a:rPr lang="de-DE" sz="2800" dirty="0" smtClean="0"/>
                  <a:t>]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 smtClean="0"/>
                  <a:t>lengths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/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de-DE" sz="2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/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de-DE" sz="2800" dirty="0" smtClean="0"/>
                  <a:t/>
                </a:r>
                <a:br>
                  <a:rPr lang="de-DE" sz="2800" dirty="0" smtClean="0"/>
                </a:br>
                <a:endParaRPr lang="de-DE" sz="2800" dirty="0"/>
              </a:p>
              <a:p>
                <a:endParaRPr lang="en-GB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4686283"/>
              </a:xfrm>
              <a:prstGeom prst="rect">
                <a:avLst/>
              </a:prstGeom>
              <a:blipFill>
                <a:blip r:embed="rId3"/>
                <a:stretch>
                  <a:fillRect l="-1328" t="-16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654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829772" cy="66014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3200" dirty="0" smtClean="0">
                    <a:solidFill>
                      <a:schemeClr val="tx1"/>
                    </a:solidFill>
                  </a:rPr>
                  <a:t>Solution:</a:t>
                </a:r>
                <a:endParaRPr lang="de-DE" sz="32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de-DE" sz="3200">
                              <a:latin typeface="Cambria Math" panose="02040503050406030204" pitchFamily="18" charset="0"/>
                            </a:rPr>
                            <m:t>Ψ</m:t>
                          </m:r>
                        </m:e>
                        <m:sup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32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3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3200" i="1">
                          <a:latin typeface="Cambria Math" panose="02040503050406030204" pitchFamily="18" charset="0"/>
                        </a:rPr>
                        <m:t>ℜ</m:t>
                      </m:r>
                      <m:d>
                        <m:dPr>
                          <m:begChr m:val="{"/>
                          <m:endChr m:val="}"/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de-DE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de-DE" sz="3200">
                                  <a:latin typeface="Cambria Math" panose="02040503050406030204" pitchFamily="18" charset="0"/>
                                </a:rPr>
                                <m:t>Ψ</m:t>
                              </m:r>
                            </m:e>
                            <m:sup>
                              <m:r>
                                <a:rPr lang="de-DE" sz="3200" b="0" i="0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func>
                            <m:func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z="320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de-DE" sz="3200">
                                      <a:latin typeface="Cambria Math" panose="02040503050406030204" pitchFamily="18" charset="0"/>
                                    </a:rPr>
                                    <m:t>Φ</m:t>
                                  </m:r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/>
                </a:r>
                <a:br>
                  <a:rPr lang="de-DE" sz="3200" dirty="0" smtClean="0">
                    <a:solidFill>
                      <a:schemeClr val="tx1"/>
                    </a:solidFill>
                  </a:rPr>
                </a:br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endParaRPr lang="en-GB" sz="28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GB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with relation between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GB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de-DE" sz="2800" b="1" i="1">
                        <a:latin typeface="Cambria Math" panose="02040503050406030204" pitchFamily="18" charset="0"/>
                      </a:rPr>
                      <m:t>𝑲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=(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𝑙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800" dirty="0"/>
                  <a:t> </a:t>
                </a:r>
                <a:r>
                  <a:rPr lang="de-DE" sz="2800" dirty="0" err="1" smtClean="0"/>
                  <a:t>given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by</a:t>
                </a:r>
                <a:r>
                  <a:rPr lang="de-DE" sz="2800" dirty="0" smtClean="0"/>
                  <a:t> so </a:t>
                </a:r>
                <a:r>
                  <a:rPr lang="de-DE" sz="2800" dirty="0" err="1" smtClean="0"/>
                  <a:t>called</a:t>
                </a:r>
                <a:r>
                  <a:rPr lang="de-DE" sz="2800" dirty="0" smtClean="0"/>
                  <a:t> </a:t>
                </a:r>
                <a:r>
                  <a:rPr lang="de-DE" sz="2800" i="1" dirty="0" err="1" smtClean="0"/>
                  <a:t>dispersion</a:t>
                </a:r>
                <a:r>
                  <a:rPr lang="de-DE" sz="2800" i="1" dirty="0" smtClean="0"/>
                  <a:t> </a:t>
                </a:r>
                <a:r>
                  <a:rPr lang="de-DE" sz="2800" i="1" dirty="0" err="1" smtClean="0"/>
                  <a:t>relation</a:t>
                </a:r>
                <a:r>
                  <a:rPr lang="de-DE" sz="2800" i="1" dirty="0" smtClean="0"/>
                  <a:t> </a:t>
                </a:r>
                <a:r>
                  <a:rPr lang="de-DE" sz="2800" dirty="0" smtClean="0"/>
                  <a:t>(</a:t>
                </a:r>
                <a:r>
                  <a:rPr lang="de-DE" sz="2800" dirty="0" err="1" smtClean="0"/>
                  <a:t>inserting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ansatz</a:t>
                </a:r>
                <a:r>
                  <a:rPr lang="de-DE" sz="2800" dirty="0" smtClean="0"/>
                  <a:t> in differential </a:t>
                </a:r>
                <a:r>
                  <a:rPr lang="de-DE" sz="2800" dirty="0" err="1" smtClean="0"/>
                  <a:t>equation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and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solving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for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de-DE" sz="2800" dirty="0" smtClean="0"/>
                  <a:t>)</a:t>
                </a:r>
                <a:endParaRPr lang="de-DE" sz="2800" i="1" dirty="0" smtClean="0"/>
              </a:p>
              <a:p>
                <a:endParaRPr lang="de-DE" sz="280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i="1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de-DE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𝑈𝑘</m:t>
                      </m:r>
                      <m:r>
                        <a:rPr lang="de-DE" sz="28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sz="2800" i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𝜔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1" i="1">
                                <a:latin typeface="Cambria Math" panose="02040503050406030204" pitchFamily="18" charset="0"/>
                              </a:rPr>
                              <m:t>𝑲</m:t>
                            </m:r>
                          </m:e>
                        </m:d>
                      </m:den>
                    </m:f>
                  </m:oMath>
                </a14:m>
                <a:r>
                  <a:rPr lang="de-DE" sz="2800" dirty="0"/>
                  <a:t> </a:t>
                </a:r>
                <a:r>
                  <a:rPr lang="de-DE" sz="2800" dirty="0" err="1"/>
                  <a:t>is</a:t>
                </a:r>
                <a:r>
                  <a:rPr lang="de-DE" sz="2800" dirty="0"/>
                  <a:t> </a:t>
                </a:r>
                <a:r>
                  <a:rPr lang="de-DE" sz="2800" dirty="0" err="1"/>
                  <a:t>the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phase</a:t>
                </a:r>
                <a:r>
                  <a:rPr lang="de-DE" sz="2800" dirty="0"/>
                  <a:t> </a:t>
                </a:r>
                <a:r>
                  <a:rPr lang="de-DE" sz="2800" dirty="0" err="1" smtClean="0"/>
                  <a:t>speed</a:t>
                </a:r>
                <a:endParaRPr lang="de-DE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In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800" dirty="0"/>
                  <a:t>-</a:t>
                </a:r>
                <a:r>
                  <a:rPr lang="de-DE" sz="2800" dirty="0" err="1" smtClean="0"/>
                  <a:t>direction</a:t>
                </a:r>
                <a:r>
                  <a:rPr lang="de-DE" sz="2800" dirty="0" smtClean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𝜔</m:t>
                        </m:r>
                      </m:num>
                      <m:den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𝑘</m:t>
                        </m:r>
                      </m:den>
                    </m:f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𝛽</m:t>
                        </m:r>
                      </m:num>
                      <m:den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de-DE" sz="2800" dirty="0" smtClean="0"/>
                  <a:t>, </a:t>
                </a:r>
                <a:r>
                  <a:rPr lang="de-DE" sz="2800" dirty="0" err="1" smtClean="0"/>
                  <a:t>with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𝛽</m:t>
                        </m:r>
                      </m:num>
                      <m:den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de-DE" sz="2800" dirty="0" smtClean="0"/>
                  <a:t> </a:t>
                </a:r>
                <a:r>
                  <a:rPr lang="de-DE" sz="2800" dirty="0" err="1" smtClean="0"/>
                  <a:t>intrinsic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phase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endParaRPr lang="de-DE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GB" sz="2800" i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829772" cy="6601423"/>
              </a:xfrm>
              <a:prstGeom prst="rect">
                <a:avLst/>
              </a:prstGeom>
              <a:blipFill>
                <a:blip r:embed="rId3"/>
                <a:stretch>
                  <a:fillRect l="-1288" t="-12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830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62228" y="1164999"/>
                <a:ext cx="11467220" cy="5378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𝑈𝑘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sSup>
                            <m:sSup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de-DE" sz="2800" dirty="0" smtClean="0"/>
              </a:p>
              <a:p>
                <a:r>
                  <a:rPr lang="de-DE" sz="2800" dirty="0" smtClean="0"/>
                  <a:t>This </a:t>
                </a:r>
                <a:r>
                  <a:rPr lang="de-DE" sz="2800" dirty="0" err="1" smtClean="0"/>
                  <a:t>gives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us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for</a:t>
                </a:r>
                <a:r>
                  <a:rPr lang="de-DE" sz="2800" dirty="0" smtClean="0"/>
                  <a:t> different </a:t>
                </a:r>
                <a:r>
                  <a:rPr lang="de-DE" sz="2800" dirty="0" err="1" smtClean="0"/>
                  <a:t>wave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lengths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their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respective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frequencies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and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their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phase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, i.e.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 at </a:t>
                </a:r>
                <a:r>
                  <a:rPr lang="de-DE" sz="2800" dirty="0" err="1" smtClean="0"/>
                  <a:t>which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for</a:t>
                </a:r>
                <a:r>
                  <a:rPr lang="de-DE" sz="2800" dirty="0" smtClean="0"/>
                  <a:t> an individual </a:t>
                </a:r>
                <a:r>
                  <a:rPr lang="de-DE" sz="2800" dirty="0" err="1" smtClean="0"/>
                  <a:t>wave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its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crests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or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troughs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are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moving</a:t>
                </a:r>
                <a:r>
                  <a:rPr lang="de-DE" sz="2800" dirty="0" smtClean="0"/>
                  <a:t>. </a:t>
                </a:r>
                <a:r>
                  <a:rPr lang="de-DE" sz="2800" dirty="0" err="1" smtClean="0"/>
                  <a:t>It</a:t>
                </a:r>
                <a:r>
                  <a:rPr lang="de-DE" sz="2800" dirty="0" smtClean="0"/>
                  <a:t> also </a:t>
                </a:r>
                <a:r>
                  <a:rPr lang="de-DE" sz="2800" dirty="0" err="1" smtClean="0"/>
                  <a:t>provides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group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velocity</a:t>
                </a:r>
                <a:r>
                  <a:rPr lang="de-DE" sz="2800" dirty="0" smtClean="0"/>
                  <a:t>, i.e.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 at </a:t>
                </a:r>
                <a:r>
                  <a:rPr lang="de-DE" sz="2800" dirty="0" err="1" smtClean="0"/>
                  <a:t>which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envelop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which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encompasses</a:t>
                </a:r>
                <a:r>
                  <a:rPr lang="de-DE" sz="2800" dirty="0" smtClean="0"/>
                  <a:t> all </a:t>
                </a:r>
                <a:r>
                  <a:rPr lang="de-DE" sz="2800" dirty="0" err="1" smtClean="0"/>
                  <a:t>possible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, </a:t>
                </a:r>
                <a:r>
                  <a:rPr lang="de-DE" sz="2800" dirty="0" err="1" smtClean="0"/>
                  <a:t>is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moving</a:t>
                </a:r>
                <a:r>
                  <a:rPr lang="de-DE" sz="2800" dirty="0" smtClean="0"/>
                  <a:t>.</a:t>
                </a:r>
              </a:p>
              <a:p>
                <a:endParaRPr lang="de-DE" sz="2800" dirty="0"/>
              </a:p>
              <a:p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𝑈𝑘</m:t>
                    </m:r>
                  </m:oMath>
                </a14:m>
                <a:r>
                  <a:rPr lang="de-DE" sz="2800" dirty="0" smtClean="0"/>
                  <a:t> </a:t>
                </a:r>
                <a:r>
                  <a:rPr lang="de-DE" sz="2800" dirty="0" err="1" smtClean="0"/>
                  <a:t>is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background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flow</a:t>
                </a:r>
                <a:endParaRPr lang="de-DE" sz="280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1" i="1" smtClean="0">
                                <a:latin typeface="Cambria Math" panose="02040503050406030204" pitchFamily="18" charset="0"/>
                              </a:rPr>
                              <m:t>𝑲</m:t>
                            </m:r>
                          </m:e>
                        </m:d>
                      </m:den>
                    </m:f>
                  </m:oMath>
                </a14:m>
                <a:r>
                  <a:rPr lang="de-DE" sz="2800" b="0" dirty="0" smtClean="0"/>
                  <a:t> </a:t>
                </a:r>
                <a:r>
                  <a:rPr lang="de-DE" sz="2800" b="0" dirty="0" err="1" smtClean="0"/>
                  <a:t>is</a:t>
                </a:r>
                <a:r>
                  <a:rPr lang="de-DE" sz="2800" b="0" dirty="0" smtClean="0"/>
                  <a:t> </a:t>
                </a:r>
                <a:r>
                  <a:rPr lang="de-DE" sz="2800" b="0" dirty="0" err="1" smtClean="0"/>
                  <a:t>the</a:t>
                </a:r>
                <a:r>
                  <a:rPr lang="de-DE" sz="2800" b="0" dirty="0" smtClean="0"/>
                  <a:t> </a:t>
                </a:r>
                <a:r>
                  <a:rPr lang="de-DE" sz="2800" b="0" dirty="0" err="1" smtClean="0"/>
                  <a:t>phase</a:t>
                </a:r>
                <a:r>
                  <a:rPr lang="de-DE" sz="2800" b="0" dirty="0" smtClean="0"/>
                  <a:t> </a:t>
                </a:r>
                <a:r>
                  <a:rPr lang="de-DE" sz="2800" b="0" dirty="0" err="1" smtClean="0"/>
                  <a:t>speed</a:t>
                </a:r>
                <a:r>
                  <a:rPr lang="de-DE" sz="2800" dirty="0"/>
                  <a:t> </a:t>
                </a:r>
                <a:r>
                  <a:rPr lang="de-DE" sz="2800" dirty="0" err="1" smtClean="0"/>
                  <a:t>or</a:t>
                </a:r>
                <a:r>
                  <a:rPr lang="de-DE" sz="2800" dirty="0" smtClean="0"/>
                  <a:t>, in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800" b="0" dirty="0" smtClean="0"/>
                  <a:t>-</a:t>
                </a:r>
                <a:r>
                  <a:rPr lang="de-DE" sz="2800" b="0" dirty="0" err="1" smtClean="0"/>
                  <a:t>direction</a:t>
                </a:r>
                <a:endParaRPr lang="de-DE" sz="2800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de-DE" sz="2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𝜔</m:t>
                          </m:r>
                        </m:num>
                        <m:den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i="1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de-DE" sz="28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𝛽</m:t>
                          </m:r>
                        </m:num>
                        <m:den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de-DE" sz="2800" b="0" dirty="0" smtClean="0"/>
              </a:p>
              <a:p>
                <a:endParaRPr lang="de-DE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164999"/>
                <a:ext cx="11467220" cy="5378011"/>
              </a:xfrm>
              <a:prstGeom prst="rect">
                <a:avLst/>
              </a:prstGeom>
              <a:blipFill>
                <a:blip r:embed="rId3"/>
                <a:stretch>
                  <a:fillRect l="-1063" r="-5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062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Barotropic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Rossby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wave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567891" y="1901679"/>
            <a:ext cx="11165305" cy="3963544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39" name="Straight Connector 38"/>
          <p:cNvCxnSpPr>
            <a:stCxn id="38" idx="1"/>
            <a:endCxn id="38" idx="3"/>
          </p:cNvCxnSpPr>
          <p:nvPr/>
        </p:nvCxnSpPr>
        <p:spPr>
          <a:xfrm>
            <a:off x="567891" y="3883451"/>
            <a:ext cx="1116530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73"/>
          <p:cNvSpPr/>
          <p:nvPr/>
        </p:nvSpPr>
        <p:spPr>
          <a:xfrm flipH="1">
            <a:off x="2367814" y="1922003"/>
            <a:ext cx="9204685" cy="3727292"/>
          </a:xfrm>
          <a:custGeom>
            <a:avLst/>
            <a:gdLst>
              <a:gd name="connsiteX0" fmla="*/ 0 w 5667375"/>
              <a:gd name="connsiteY0" fmla="*/ 1028701 h 1028701"/>
              <a:gd name="connsiteX1" fmla="*/ 1781175 w 5667375"/>
              <a:gd name="connsiteY1" fmla="*/ 1 h 1028701"/>
              <a:gd name="connsiteX2" fmla="*/ 3771900 w 5667375"/>
              <a:gd name="connsiteY2" fmla="*/ 1019176 h 1028701"/>
              <a:gd name="connsiteX3" fmla="*/ 5667375 w 5667375"/>
              <a:gd name="connsiteY3" fmla="*/ 133351 h 102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7375" h="1028701">
                <a:moveTo>
                  <a:pt x="0" y="1028701"/>
                </a:moveTo>
                <a:cubicBezTo>
                  <a:pt x="576262" y="515144"/>
                  <a:pt x="1152525" y="1588"/>
                  <a:pt x="1781175" y="1"/>
                </a:cubicBezTo>
                <a:cubicBezTo>
                  <a:pt x="2409825" y="-1587"/>
                  <a:pt x="3124200" y="996951"/>
                  <a:pt x="3771900" y="1019176"/>
                </a:cubicBezTo>
                <a:cubicBezTo>
                  <a:pt x="4419600" y="1041401"/>
                  <a:pt x="5043487" y="587376"/>
                  <a:pt x="5667375" y="133351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reeform 43"/>
          <p:cNvSpPr/>
          <p:nvPr/>
        </p:nvSpPr>
        <p:spPr>
          <a:xfrm flipH="1">
            <a:off x="2367815" y="1913112"/>
            <a:ext cx="9204685" cy="3727292"/>
          </a:xfrm>
          <a:custGeom>
            <a:avLst/>
            <a:gdLst>
              <a:gd name="connsiteX0" fmla="*/ 0 w 5667375"/>
              <a:gd name="connsiteY0" fmla="*/ 1028701 h 1028701"/>
              <a:gd name="connsiteX1" fmla="*/ 1781175 w 5667375"/>
              <a:gd name="connsiteY1" fmla="*/ 1 h 1028701"/>
              <a:gd name="connsiteX2" fmla="*/ 3771900 w 5667375"/>
              <a:gd name="connsiteY2" fmla="*/ 1019176 h 1028701"/>
              <a:gd name="connsiteX3" fmla="*/ 5667375 w 5667375"/>
              <a:gd name="connsiteY3" fmla="*/ 133351 h 102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7375" h="1028701">
                <a:moveTo>
                  <a:pt x="0" y="1028701"/>
                </a:moveTo>
                <a:cubicBezTo>
                  <a:pt x="576262" y="515144"/>
                  <a:pt x="1152525" y="1588"/>
                  <a:pt x="1781175" y="1"/>
                </a:cubicBezTo>
                <a:cubicBezTo>
                  <a:pt x="2409825" y="-1587"/>
                  <a:pt x="3124200" y="996951"/>
                  <a:pt x="3771900" y="1019176"/>
                </a:cubicBezTo>
                <a:cubicBezTo>
                  <a:pt x="4419600" y="1041401"/>
                  <a:pt x="5043487" y="587376"/>
                  <a:pt x="5667375" y="133351"/>
                </a:cubicBezTo>
              </a:path>
            </a:pathLst>
          </a:cu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305271" y="3309926"/>
            <a:ext cx="1122361" cy="1118942"/>
            <a:chOff x="5589052" y="4120222"/>
            <a:chExt cx="683491" cy="681409"/>
          </a:xfrm>
        </p:grpSpPr>
        <p:sp>
          <p:nvSpPr>
            <p:cNvPr id="46" name="Oval 45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8" name="Group 47"/>
          <p:cNvGrpSpPr>
            <a:grpSpLocks noChangeAspect="1"/>
          </p:cNvGrpSpPr>
          <p:nvPr/>
        </p:nvGrpSpPr>
        <p:grpSpPr>
          <a:xfrm>
            <a:off x="4766514" y="3309926"/>
            <a:ext cx="1122361" cy="1118942"/>
            <a:chOff x="5589052" y="4120222"/>
            <a:chExt cx="683491" cy="681409"/>
          </a:xfrm>
        </p:grpSpPr>
        <p:sp>
          <p:nvSpPr>
            <p:cNvPr id="49" name="Oval 48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Oval 49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8064498" y="1937718"/>
            <a:ext cx="1603906" cy="1553711"/>
            <a:chOff x="7892676" y="1943236"/>
            <a:chExt cx="1603906" cy="1553711"/>
          </a:xfrm>
        </p:grpSpPr>
        <p:sp>
          <p:nvSpPr>
            <p:cNvPr id="57" name="Curved Left Arrow 56"/>
            <p:cNvSpPr/>
            <p:nvPr/>
          </p:nvSpPr>
          <p:spPr>
            <a:xfrm rot="16200000">
              <a:off x="8363360" y="1570409"/>
              <a:ext cx="760396" cy="1506049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58" name="Curved Left Arrow 57"/>
            <p:cNvSpPr/>
            <p:nvPr/>
          </p:nvSpPr>
          <p:spPr>
            <a:xfrm rot="5400000">
              <a:off x="8265503" y="2363724"/>
              <a:ext cx="760396" cy="1506049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 flipV="1">
            <a:off x="4491932" y="4038517"/>
            <a:ext cx="1603906" cy="1553712"/>
            <a:chOff x="4491933" y="4001533"/>
            <a:chExt cx="1603906" cy="1553712"/>
          </a:xfrm>
        </p:grpSpPr>
        <p:sp>
          <p:nvSpPr>
            <p:cNvPr id="61" name="Curved Left Arrow 60"/>
            <p:cNvSpPr/>
            <p:nvPr/>
          </p:nvSpPr>
          <p:spPr>
            <a:xfrm rot="16200000">
              <a:off x="4962617" y="3628706"/>
              <a:ext cx="760396" cy="1506049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2" name="Curved Left Arrow 61"/>
            <p:cNvSpPr/>
            <p:nvPr/>
          </p:nvSpPr>
          <p:spPr>
            <a:xfrm rot="5400000">
              <a:off x="4864760" y="4422022"/>
              <a:ext cx="760396" cy="1506049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5169142" y="5826080"/>
            <a:ext cx="1853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smtClean="0"/>
              <a:t>Longitude</a:t>
            </a:r>
            <a:endParaRPr lang="en-GB" sz="3200" dirty="0"/>
          </a:p>
        </p:txBody>
      </p:sp>
      <p:sp>
        <p:nvSpPr>
          <p:cNvPr id="78" name="TextBox 77"/>
          <p:cNvSpPr txBox="1"/>
          <p:nvPr/>
        </p:nvSpPr>
        <p:spPr>
          <a:xfrm rot="16200000">
            <a:off x="-426018" y="3550471"/>
            <a:ext cx="15578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smtClean="0"/>
              <a:t>Latitude</a:t>
            </a:r>
            <a:endParaRPr lang="en-GB" sz="3200" dirty="0"/>
          </a:p>
        </p:txBody>
      </p:sp>
      <p:sp>
        <p:nvSpPr>
          <p:cNvPr id="81" name="Left Arrow 80"/>
          <p:cNvSpPr/>
          <p:nvPr/>
        </p:nvSpPr>
        <p:spPr>
          <a:xfrm>
            <a:off x="4491932" y="919576"/>
            <a:ext cx="2948396" cy="93392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 smtClean="0"/>
              <a:t>Westward</a:t>
            </a:r>
            <a:endParaRPr lang="en-GB" sz="32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/>
              <p:cNvSpPr txBox="1"/>
              <p:nvPr/>
            </p:nvSpPr>
            <p:spPr>
              <a:xfrm>
                <a:off x="9517312" y="2339010"/>
                <a:ext cx="112120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𝜉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&lt;0</m:t>
                      </m:r>
                    </m:oMath>
                  </m:oMathPara>
                </a14:m>
                <a:endParaRPr lang="de-DE" sz="2800" b="0" dirty="0" smtClean="0"/>
              </a:p>
            </p:txBody>
          </p:sp>
        </mc:Choice>
        <mc:Fallback xmlns="">
          <p:sp>
            <p:nvSpPr>
              <p:cNvPr id="82" name="TextBox 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17312" y="2339010"/>
                <a:ext cx="1121204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5944746" y="4570223"/>
                <a:ext cx="112120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𝜉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&gt;0</m:t>
                      </m:r>
                    </m:oMath>
                  </m:oMathPara>
                </a14:m>
                <a:endParaRPr lang="de-DE" sz="2800" b="0" dirty="0" smtClean="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4746" y="4570223"/>
                <a:ext cx="1121204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687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7 L 0.00183 -0.194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" y="-972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7 L -0.00143 0.1881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939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1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33333E-6 L -0.14752 -0.00324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-16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4" grpId="1" animBg="1"/>
      <p:bldP spid="44" grpId="0" animBg="1"/>
      <p:bldP spid="81" grpId="0" animBg="1"/>
      <p:bldP spid="82" grpId="0"/>
      <p:bldP spid="82" grpId="1"/>
      <p:bldP spid="83" grpId="0"/>
      <p:bldP spid="8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Summary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46373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err="1" smtClean="0">
                    <a:cs typeface="Arial" panose="020B0604020202020204" pitchFamily="34" charset="0"/>
                  </a:rPr>
                  <a:t>Conservation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cs typeface="Arial" panose="020B0604020202020204" pitchFamily="34" charset="0"/>
                  </a:rPr>
                  <a:t> absolute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vorticity</a:t>
                </a:r>
                <a:endParaRPr lang="de-DE" sz="2800" dirty="0" smtClean="0"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>
                    <a:cs typeface="Arial" panose="020B0604020202020204" pitchFamily="34" charset="0"/>
                  </a:rPr>
                  <a:t>Solution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is</a:t>
                </a:r>
                <a:r>
                  <a:rPr lang="de-DE" sz="2800" dirty="0" smtClean="0">
                    <a:cs typeface="Arial" panose="020B0604020202020204" pitchFamily="34" charset="0"/>
                  </a:rPr>
                  <a:t> a linear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wave</a:t>
                </a:r>
                <a:endParaRPr lang="de-DE" sz="2800" dirty="0" smtClean="0"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sz="280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𝛽</m:t>
                        </m:r>
                      </m:num>
                      <m:den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de-DE" sz="2800" dirty="0" smtClean="0"/>
                  <a:t> </a:t>
                </a:r>
                <a:r>
                  <a:rPr lang="de-DE" sz="2800" dirty="0" err="1" smtClean="0"/>
                  <a:t>is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intrinsic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 in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800" dirty="0"/>
                  <a:t>-</a:t>
                </a:r>
                <a:r>
                  <a:rPr lang="de-DE" sz="2800" dirty="0" err="1" smtClean="0"/>
                  <a:t>direction</a:t>
                </a:r>
                <a:r>
                  <a:rPr lang="de-DE" sz="2800" dirty="0" smtClean="0"/>
                  <a:t>: </a:t>
                </a:r>
                <a:r>
                  <a:rPr lang="de-DE" sz="2800" dirty="0" err="1"/>
                  <a:t>a</a:t>
                </a:r>
                <a:r>
                  <a:rPr lang="de-DE" sz="2800" dirty="0" err="1" smtClean="0"/>
                  <a:t>lways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westward</a:t>
                </a:r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Large </a:t>
                </a: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 (</a:t>
                </a:r>
                <a:r>
                  <a:rPr lang="de-DE" sz="2800" dirty="0" err="1" smtClean="0"/>
                  <a:t>small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wavenumbers</a:t>
                </a:r>
                <a:r>
                  <a:rPr lang="de-DE" sz="2800" dirty="0" smtClean="0"/>
                  <a:t>) </a:t>
                </a:r>
                <a:r>
                  <a:rPr lang="de-DE" sz="2800" dirty="0" err="1" smtClean="0"/>
                  <a:t>faster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than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small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 (large </a:t>
                </a:r>
                <a:r>
                  <a:rPr lang="de-DE" sz="2800" dirty="0" err="1" smtClean="0"/>
                  <a:t>wavenumbers</a:t>
                </a:r>
                <a:r>
                  <a:rPr lang="de-DE" sz="2800" dirty="0" smtClean="0"/>
                  <a:t>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propagate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momentum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and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energy</a:t>
                </a:r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are</a:t>
                </a:r>
                <a:r>
                  <a:rPr lang="de-DE" sz="2800" dirty="0" smtClean="0"/>
                  <a:t> larger </a:t>
                </a:r>
                <a:r>
                  <a:rPr lang="de-DE" sz="2800" dirty="0" err="1" smtClean="0"/>
                  <a:t>near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equator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compared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to</a:t>
                </a:r>
                <a:r>
                  <a:rPr lang="de-DE" sz="2800" dirty="0" smtClean="0"/>
                  <a:t> </a:t>
                </a:r>
                <a:r>
                  <a:rPr lang="de-DE" sz="2800" smtClean="0"/>
                  <a:t>mid-latitudes</a:t>
                </a:r>
                <a:endParaRPr lang="de-DE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GB" sz="2800" i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4637360"/>
              </a:xfrm>
              <a:prstGeom prst="rect">
                <a:avLst/>
              </a:prstGeom>
              <a:blipFill>
                <a:blip r:embed="rId3"/>
                <a:stretch>
                  <a:fillRect l="-956" t="-131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71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Outlook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4522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>
                    <a:cs typeface="Arial" panose="020B0604020202020204" pitchFamily="34" charset="0"/>
                  </a:rPr>
                  <a:t>Conservation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cs typeface="Arial" panose="020B0604020202020204" pitchFamily="34" charset="0"/>
                  </a:rPr>
                  <a:t> potential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vorticity</a:t>
                </a:r>
                <a:r>
                  <a:rPr lang="de-DE" sz="2800" dirty="0" smtClean="0">
                    <a:cs typeface="Arial" panose="020B0604020202020204" pitchFamily="34" charset="0"/>
                  </a:rPr>
                  <a:t> (additional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change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spin</a:t>
                </a:r>
                <a:r>
                  <a:rPr lang="de-DE" sz="2800" dirty="0" smtClean="0">
                    <a:cs typeface="Arial" panose="020B0604020202020204" pitchFamily="34" charset="0"/>
                  </a:rPr>
                  <a:t> due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to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changes</a:t>
                </a:r>
                <a:r>
                  <a:rPr lang="de-DE" sz="2800" dirty="0" smtClean="0">
                    <a:cs typeface="Arial" panose="020B0604020202020204" pitchFamily="34" charset="0"/>
                  </a:rPr>
                  <a:t> in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height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water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mass</a:t>
                </a:r>
                <a:r>
                  <a:rPr lang="de-DE" sz="2800" dirty="0" smtClean="0">
                    <a:cs typeface="Arial" panose="020B0604020202020204" pitchFamily="34" charset="0"/>
                  </a:rPr>
                  <a:t>),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taking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sea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surface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height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anomalies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into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consideration</a:t>
                </a:r>
                <a:endParaRPr lang="de-DE" sz="2800" dirty="0" smtClean="0"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>
                    <a:cs typeface="Arial" panose="020B0604020202020204" pitchFamily="34" charset="0"/>
                  </a:rPr>
                  <a:t>Solution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is</a:t>
                </a:r>
                <a:r>
                  <a:rPr lang="de-DE" sz="2800" dirty="0" smtClean="0">
                    <a:cs typeface="Arial" panose="020B0604020202020204" pitchFamily="34" charset="0"/>
                  </a:rPr>
                  <a:t> still linear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wave</a:t>
                </a:r>
                <a:endParaRPr lang="de-DE" sz="2800" dirty="0" smtClean="0"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sz="280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𝛽</m:t>
                        </m:r>
                      </m:num>
                      <m:den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de-DE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de-DE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de-DE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2800" b="0" i="1" smtClean="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  <m:sub>
                                        <m:r>
                                          <a:rPr lang="de-DE" sz="2800" b="0" i="1" smtClean="0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de-DE" sz="2800" dirty="0" smtClean="0"/>
                  <a:t> </a:t>
                </a:r>
                <a:r>
                  <a:rPr lang="de-DE" sz="2800" dirty="0" err="1" smtClean="0"/>
                  <a:t>is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new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intrinsic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 in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800" dirty="0"/>
                  <a:t>-</a:t>
                </a:r>
                <a:r>
                  <a:rPr lang="de-DE" sz="2800" dirty="0" err="1" smtClean="0"/>
                  <a:t>direction</a:t>
                </a:r>
                <a:r>
                  <a:rPr lang="de-DE" sz="2800" dirty="0" smtClean="0"/>
                  <a:t>: still </a:t>
                </a:r>
                <a:r>
                  <a:rPr lang="de-DE" sz="2800" dirty="0" err="1" smtClean="0"/>
                  <a:t>westward</a:t>
                </a:r>
                <a:r>
                  <a:rPr lang="de-DE" sz="2800" dirty="0" smtClean="0"/>
                  <a:t>, but </a:t>
                </a:r>
                <a:r>
                  <a:rPr lang="de-DE" sz="2800" dirty="0" err="1" smtClean="0"/>
                  <a:t>dependent</a:t>
                </a:r>
                <a:r>
                  <a:rPr lang="de-DE" sz="2800" dirty="0" smtClean="0"/>
                  <a:t> on </a:t>
                </a:r>
                <a:r>
                  <a:rPr lang="de-DE" sz="2800" dirty="0" err="1" smtClean="0"/>
                  <a:t>Rossby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radius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Same </a:t>
                </a:r>
                <a:r>
                  <a:rPr lang="de-DE" sz="2800" dirty="0" err="1" smtClean="0"/>
                  <a:t>behaviour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before</a:t>
                </a:r>
                <a:r>
                  <a:rPr lang="de-DE" sz="2800" dirty="0"/>
                  <a:t> </a:t>
                </a:r>
                <a:r>
                  <a:rPr lang="de-DE" sz="2800" dirty="0" err="1" smtClean="0"/>
                  <a:t>for</a:t>
                </a:r>
                <a:r>
                  <a:rPr lang="de-DE" sz="2800" dirty="0" smtClean="0"/>
                  <a:t> large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de-DE" sz="2800" dirty="0" smtClean="0"/>
                  <a:t> </a:t>
                </a:r>
                <a:r>
                  <a:rPr lang="de-DE" sz="2800" dirty="0" err="1" smtClean="0"/>
                  <a:t>and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de-DE" sz="2800" dirty="0" smtClean="0"/>
                  <a:t> (</a:t>
                </a:r>
                <a:r>
                  <a:rPr lang="de-DE" sz="2800" dirty="0" err="1" smtClean="0"/>
                  <a:t>short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Rossby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), but </a:t>
                </a:r>
                <a:r>
                  <a:rPr lang="de-DE" sz="2800" dirty="0" err="1" smtClean="0"/>
                  <a:t>differing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for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small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de-DE" sz="2800" dirty="0"/>
                  <a:t> </a:t>
                </a:r>
                <a:r>
                  <a:rPr lang="de-DE" sz="2800" dirty="0" err="1"/>
                  <a:t>and</a:t>
                </a:r>
                <a:r>
                  <a:rPr lang="de-DE" sz="2800" dirty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de-DE" sz="2800" dirty="0"/>
                  <a:t> </a:t>
                </a:r>
                <a:r>
                  <a:rPr lang="de-DE" sz="2800" dirty="0" smtClean="0"/>
                  <a:t>(</a:t>
                </a:r>
                <a:r>
                  <a:rPr lang="de-DE" sz="2800" dirty="0" err="1" smtClean="0"/>
                  <a:t>long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Rossby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Group </a:t>
                </a:r>
                <a:r>
                  <a:rPr lang="de-DE" sz="2800" dirty="0" err="1" smtClean="0"/>
                  <a:t>velocity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differs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for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short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and</a:t>
                </a:r>
                <a:r>
                  <a:rPr lang="de-DE" sz="2800" dirty="0" smtClean="0"/>
                  <a:t> large </a:t>
                </a:r>
                <a:r>
                  <a:rPr lang="de-DE" sz="2800" dirty="0" err="1" smtClean="0"/>
                  <a:t>waves</a:t>
                </a:r>
                <a:endParaRPr lang="de-DE" sz="2800" dirty="0" smtClean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4522328"/>
              </a:xfrm>
              <a:prstGeom prst="rect">
                <a:avLst/>
              </a:prstGeom>
              <a:blipFill>
                <a:blip r:embed="rId3"/>
                <a:stretch>
                  <a:fillRect l="-956" t="-1348" r="-53" b="-28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386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2EC32-EB25-4E33-8103-F139A8D9BAF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Example: </a:t>
            </a:r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Rossby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waves in the atmosphere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B1B4E57C-3467-4410-B1C2-7A6E1A1D1F67}"/>
              </a:ext>
            </a:extLst>
          </p:cNvPr>
          <p:cNvSpPr txBox="1">
            <a:spLocks/>
          </p:cNvSpPr>
          <p:nvPr/>
        </p:nvSpPr>
        <p:spPr>
          <a:xfrm>
            <a:off x="22927" y="6231001"/>
            <a:ext cx="5897581" cy="3761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defPPr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NASA's Goddard Space Flight </a:t>
            </a:r>
            <a:r>
              <a:rPr lang="en-US" i="1" dirty="0" smtClean="0"/>
              <a:t>Center</a:t>
            </a:r>
          </a:p>
          <a:p>
            <a:r>
              <a:rPr lang="de-DE" b="1" dirty="0"/>
              <a:t>https://oceanservice.noaa.gov/facts/rossby-wave.html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708" y="1077021"/>
            <a:ext cx="9046081" cy="508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7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Example: </a:t>
            </a:r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Rossby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waves in the ocean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B1B4E57C-3467-4410-B1C2-7A6E1A1D1F67}"/>
              </a:ext>
            </a:extLst>
          </p:cNvPr>
          <p:cNvSpPr txBox="1">
            <a:spLocks/>
          </p:cNvSpPr>
          <p:nvPr/>
        </p:nvSpPr>
        <p:spPr>
          <a:xfrm>
            <a:off x="22927" y="6231001"/>
            <a:ext cx="12584709" cy="3761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defPPr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https://svs.gsfc.nasa.gov/30502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094" y="974442"/>
            <a:ext cx="9403811" cy="528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0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Example: </a:t>
            </a:r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Rossby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waves in the ocean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806" y="1320801"/>
            <a:ext cx="8454801" cy="4917426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B1B4E57C-3467-4410-B1C2-7A6E1A1D1F67}"/>
              </a:ext>
            </a:extLst>
          </p:cNvPr>
          <p:cNvSpPr txBox="1">
            <a:spLocks/>
          </p:cNvSpPr>
          <p:nvPr/>
        </p:nvSpPr>
        <p:spPr>
          <a:xfrm>
            <a:off x="22927" y="5963149"/>
            <a:ext cx="12254417" cy="3761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defPPr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(</a:t>
            </a:r>
            <a:r>
              <a:rPr lang="de-DE" dirty="0" err="1"/>
              <a:t>Credits</a:t>
            </a:r>
            <a:r>
              <a:rPr lang="de-DE" dirty="0"/>
              <a:t> Southampton </a:t>
            </a:r>
            <a:r>
              <a:rPr lang="de-DE" dirty="0" err="1" smtClean="0"/>
              <a:t>Oceanography</a:t>
            </a:r>
            <a:r>
              <a:rPr lang="de-DE" dirty="0"/>
              <a:t> Center)</a:t>
            </a:r>
            <a:br>
              <a:rPr lang="de-DE" dirty="0"/>
            </a:br>
            <a:r>
              <a:rPr lang="de-DE" dirty="0"/>
              <a:t>https://www.aviso.altimetry.fr/en/news/image-of-the-month/2002/may-2002-planetary-waves-small-amplitudes-large-effects.html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65046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Short definition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546653" y="1154545"/>
            <a:ext cx="1138030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Large scale waves in the ocean, communicating anomalies across ocean basins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Triggered by large scale (wind) anomalies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Intrinsic phase speed is westward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Transport momentum and energy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Important for teleconnection patterns and (potentially) long term predictability</a:t>
            </a:r>
          </a:p>
        </p:txBody>
      </p:sp>
    </p:spTree>
    <p:extLst>
      <p:ext uri="{BB962C8B-B14F-4D97-AF65-F5344CB8AC3E}">
        <p14:creationId xmlns:p14="http://schemas.microsoft.com/office/powerpoint/2010/main" val="162365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8352648" y="2783407"/>
            <a:ext cx="3747052" cy="24548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Background setup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546653" y="1028400"/>
            <a:ext cx="1110200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Flow on 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rotating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sphere</a:t>
            </a:r>
            <a:endParaRPr lang="de-DE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explained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absolute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vorticity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conservation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(angular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momentum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conservation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de-DE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will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consider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barotropic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case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constant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, i.e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. uniform 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vertical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structure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well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mixed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de-DE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Need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several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simplifications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various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situations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, but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general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concept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remains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same</a:t>
            </a:r>
          </a:p>
        </p:txBody>
      </p:sp>
      <p:sp>
        <p:nvSpPr>
          <p:cNvPr id="2" name="Rectangle 1"/>
          <p:cNvSpPr/>
          <p:nvPr/>
        </p:nvSpPr>
        <p:spPr>
          <a:xfrm>
            <a:off x="8352648" y="2783409"/>
            <a:ext cx="3747052" cy="26736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8352648" y="2783408"/>
            <a:ext cx="3747052" cy="12419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owchart: Document 6"/>
          <p:cNvSpPr/>
          <p:nvPr/>
        </p:nvSpPr>
        <p:spPr>
          <a:xfrm flipV="1">
            <a:off x="8352648" y="4840357"/>
            <a:ext cx="3747052" cy="890774"/>
          </a:xfrm>
          <a:prstGeom prst="flowChartDocumen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8352648" y="5238206"/>
            <a:ext cx="3747052" cy="4827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roup 4"/>
          <p:cNvGrpSpPr/>
          <p:nvPr/>
        </p:nvGrpSpPr>
        <p:grpSpPr>
          <a:xfrm>
            <a:off x="8339328" y="2557618"/>
            <a:ext cx="3767328" cy="537895"/>
            <a:chOff x="8352648" y="2557618"/>
            <a:chExt cx="3767328" cy="537895"/>
          </a:xfrm>
        </p:grpSpPr>
        <p:sp>
          <p:nvSpPr>
            <p:cNvPr id="11" name="Rectangle 10"/>
            <p:cNvSpPr/>
            <p:nvPr/>
          </p:nvSpPr>
          <p:spPr>
            <a:xfrm>
              <a:off x="8352648" y="2783407"/>
              <a:ext cx="3767328" cy="312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lowchart: Document 12"/>
            <p:cNvSpPr/>
            <p:nvPr/>
          </p:nvSpPr>
          <p:spPr>
            <a:xfrm flipV="1">
              <a:off x="8352648" y="2557618"/>
              <a:ext cx="1886727" cy="490382"/>
            </a:xfrm>
            <a:prstGeom prst="flowChartDocumen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lowchart: Document 13"/>
            <p:cNvSpPr/>
            <p:nvPr/>
          </p:nvSpPr>
          <p:spPr>
            <a:xfrm flipV="1">
              <a:off x="10212972" y="2638456"/>
              <a:ext cx="1901952" cy="409543"/>
            </a:xfrm>
            <a:prstGeom prst="flowChartDocumen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93747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Background setup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53486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Absolute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vorticity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 </a:t>
                </a:r>
                <a:r>
                  <a:rPr lang="de-DE" sz="2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conservation</a:t>
                </a:r>
                <a:r>
                  <a:rPr lang="de-DE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 (in 2D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b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(in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absence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forcing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and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dissipation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de-DE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de-DE" sz="240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𝐷𝑡</m:t>
                          </m:r>
                        </m:den>
                      </m:f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𝐷𝑡</m:t>
                          </m:r>
                        </m:den>
                      </m:f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GB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planetary vorticity, i.e. </a:t>
                </a:r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spinning </a:t>
                </a:r>
                <a:r>
                  <a:rPr lang="en-GB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due to </a:t>
                </a:r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rotating Earth (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de-DE" sz="2400" b="0" i="0" smtClean="0"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sty m:val="p"/>
                      </m:rPr>
                      <a:rPr lang="de-DE" sz="2400" b="0" i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de-DE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sz="2400" b="0" i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de-DE" sz="24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r>
                      <a:rPr lang="de-DE" sz="2400" b="0" i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, latitude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</m:oMath>
                </a14:m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, Earth’s rotation rate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400">
                        <a:latin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𝜉</m:t>
                    </m:r>
                  </m:oMath>
                </a14:m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is relative vorticity, i.e. the additional spinning of water parcel, 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independent of the rotating frame of reference</a:t>
                </a:r>
                <a:endParaRPr lang="de-DE" sz="2400" i="1" dirty="0" smtClean="0">
                  <a:latin typeface="Cambria Math" panose="02040503050406030204" pitchFamily="18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For an outside observer, the sum of these two will not change if a parcel moves around the globe.</a:t>
                </a:r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5348644"/>
              </a:xfrm>
              <a:prstGeom prst="rect">
                <a:avLst/>
              </a:prstGeom>
              <a:blipFill>
                <a:blip r:embed="rId3"/>
                <a:stretch>
                  <a:fillRect l="-797" t="-1254" r="-101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768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Background setup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9" y="653815"/>
                <a:ext cx="11467219" cy="15322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de-DE" sz="240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𝐷𝑡</m:t>
                          </m:r>
                        </m:den>
                      </m:f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𝐷𝑡</m:t>
                          </m:r>
                        </m:den>
                      </m:f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9" y="653815"/>
                <a:ext cx="11467219" cy="153221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853" y="2027476"/>
            <a:ext cx="3655493" cy="4328874"/>
          </a:xfrm>
          <a:prstGeom prst="rect">
            <a:avLst/>
          </a:prstGeom>
        </p:spPr>
      </p:pic>
      <p:sp>
        <p:nvSpPr>
          <p:cNvPr id="6" name="Arc 5"/>
          <p:cNvSpPr/>
          <p:nvPr/>
        </p:nvSpPr>
        <p:spPr>
          <a:xfrm flipV="1">
            <a:off x="362228" y="3853116"/>
            <a:ext cx="3655493" cy="685800"/>
          </a:xfrm>
          <a:prstGeom prst="arc">
            <a:avLst>
              <a:gd name="adj1" fmla="val 11000877"/>
              <a:gd name="adj2" fmla="val 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" name="Group 2"/>
          <p:cNvGrpSpPr/>
          <p:nvPr/>
        </p:nvGrpSpPr>
        <p:grpSpPr>
          <a:xfrm>
            <a:off x="1895853" y="4191913"/>
            <a:ext cx="683491" cy="681409"/>
            <a:chOff x="5589052" y="4120222"/>
            <a:chExt cx="683491" cy="681409"/>
          </a:xfrm>
        </p:grpSpPr>
        <p:sp>
          <p:nvSpPr>
            <p:cNvPr id="8" name="Oval 7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7044" y="2156527"/>
            <a:ext cx="3655493" cy="4328874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4524669" y="2571750"/>
            <a:ext cx="3523955" cy="3524250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/>
          <p:cNvSpPr/>
          <p:nvPr/>
        </p:nvSpPr>
        <p:spPr>
          <a:xfrm>
            <a:off x="5671377" y="3731131"/>
            <a:ext cx="1266825" cy="12382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" name="Group 14"/>
          <p:cNvGrpSpPr/>
          <p:nvPr/>
        </p:nvGrpSpPr>
        <p:grpSpPr>
          <a:xfrm>
            <a:off x="5963043" y="4039157"/>
            <a:ext cx="683491" cy="681409"/>
            <a:chOff x="5589052" y="4120222"/>
            <a:chExt cx="683491" cy="681409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7" name="Oval 16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grpFill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076325" y="4303502"/>
            <a:ext cx="2229042" cy="334302"/>
            <a:chOff x="1076325" y="4303502"/>
            <a:chExt cx="2229042" cy="334302"/>
          </a:xfrm>
        </p:grpSpPr>
        <p:sp>
          <p:nvSpPr>
            <p:cNvPr id="13" name="Chevron 12"/>
            <p:cNvSpPr/>
            <p:nvPr/>
          </p:nvSpPr>
          <p:spPr>
            <a:xfrm>
              <a:off x="1076325" y="4303502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9" name="Chevron 18"/>
            <p:cNvSpPr/>
            <p:nvPr/>
          </p:nvSpPr>
          <p:spPr>
            <a:xfrm>
              <a:off x="2991042" y="4312156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348369" y="4146340"/>
            <a:ext cx="3846090" cy="322978"/>
            <a:chOff x="4348369" y="4146340"/>
            <a:chExt cx="3846090" cy="322978"/>
          </a:xfrm>
        </p:grpSpPr>
        <p:sp>
          <p:nvSpPr>
            <p:cNvPr id="23" name="Chevron 22"/>
            <p:cNvSpPr/>
            <p:nvPr/>
          </p:nvSpPr>
          <p:spPr>
            <a:xfrm rot="5400000">
              <a:off x="4354030" y="4140679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4" name="Chevron 23"/>
            <p:cNvSpPr/>
            <p:nvPr/>
          </p:nvSpPr>
          <p:spPr>
            <a:xfrm rot="16200000">
              <a:off x="7874472" y="4149332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896328" y="1908423"/>
            <a:ext cx="2662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View onto equator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77350" y="1917224"/>
            <a:ext cx="3072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View onto North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ole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092247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9172" y="2027476"/>
            <a:ext cx="3655493" cy="4328874"/>
          </a:xfrm>
          <a:prstGeom prst="rect">
            <a:avLst/>
          </a:prstGeom>
        </p:spPr>
      </p:pic>
      <p:sp>
        <p:nvSpPr>
          <p:cNvPr id="31" name="Arc 30"/>
          <p:cNvSpPr/>
          <p:nvPr/>
        </p:nvSpPr>
        <p:spPr>
          <a:xfrm flipV="1">
            <a:off x="8431547" y="3853116"/>
            <a:ext cx="3655493" cy="685800"/>
          </a:xfrm>
          <a:prstGeom prst="arc">
            <a:avLst>
              <a:gd name="adj1" fmla="val 11000877"/>
              <a:gd name="adj2" fmla="val 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2" name="Group 31"/>
          <p:cNvGrpSpPr/>
          <p:nvPr/>
        </p:nvGrpSpPr>
        <p:grpSpPr>
          <a:xfrm>
            <a:off x="9965172" y="4191913"/>
            <a:ext cx="683491" cy="681409"/>
            <a:chOff x="5589052" y="4120222"/>
            <a:chExt cx="683491" cy="681409"/>
          </a:xfrm>
        </p:grpSpPr>
        <p:sp>
          <p:nvSpPr>
            <p:cNvPr id="33" name="Oval 32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9145644" y="4303502"/>
            <a:ext cx="2229042" cy="334302"/>
            <a:chOff x="1076325" y="4303502"/>
            <a:chExt cx="2229042" cy="334302"/>
          </a:xfrm>
        </p:grpSpPr>
        <p:sp>
          <p:nvSpPr>
            <p:cNvPr id="36" name="Chevron 35"/>
            <p:cNvSpPr/>
            <p:nvPr/>
          </p:nvSpPr>
          <p:spPr>
            <a:xfrm>
              <a:off x="1076325" y="4303502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7" name="Chevron 36"/>
            <p:cNvSpPr/>
            <p:nvPr/>
          </p:nvSpPr>
          <p:spPr>
            <a:xfrm>
              <a:off x="2991042" y="4312156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5435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3.7037E-7 C 0.08125 3.7037E-7 0.14831 -0.01898 0.14831 -0.0419 C 0.14831 -0.06505 0.08125 -0.0838 -0.00156 -0.0838 C -0.08437 -0.0838 -0.1513 -0.06505 -0.1513 -0.0419 C -0.1513 -0.01898 -0.08437 3.7037E-7 -0.00156 3.7037E-7 Z " pathEditMode="relative" rAng="0" ptsTypes="AAA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419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C 0.08099 -3.7037E-6 0.14713 -0.01944 0.14713 -0.04166 C 0.14713 -0.06412 0.08099 -0.08125 2.5E-6 -0.08125 C -0.08112 -0.08125 -0.14649 -0.06412 -0.14649 -0.04166 C -0.14649 -0.01944 -0.08112 -3.7037E-6 2.5E-6 -3.7037E-6 Z " pathEditMode="relative" rAng="0" ptsTypes="AAAAA">
                                      <p:cBhvr>
                                        <p:cTn id="8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407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4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6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3.7037E-7 C 0.08125 3.7037E-7 0.14831 -0.01898 0.14831 -0.0419 C 0.14831 -0.06505 0.08125 -0.0838 -0.00156 -0.0838 C -0.08437 -0.0838 -0.1513 -0.06505 -0.1513 -0.0419 C -0.1513 -0.01898 -0.08437 3.7037E-7 -0.00156 3.7037E-7 Z " pathEditMode="relative" rAng="0" ptsTypes="AAAAA">
                                      <p:cBhvr>
                                        <p:cTn id="39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19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" presetClass="path" presetSubtype="0" repeatCount="200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1.85185E-6 C 0.08099 -1.85185E-6 0.14713 -0.01944 0.14713 -0.04166 C 0.14713 -0.06412 0.08099 -0.08125 3.54167E-6 -0.08125 C -0.08112 -0.08125 -0.14649 -0.06412 -0.14649 -0.04166 C -0.14649 -0.01944 -0.08112 -1.85185E-6 3.54167E-6 -1.85185E-6 Z " pathEditMode="relative" rAng="0" ptsTypes="AAAAA">
                                      <p:cBhvr>
                                        <p:cTn id="41" dur="3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4074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7037E-7 L -0.00052 -0.30625 " pathEditMode="relative" rAng="0" ptsTypes="AA">
                                      <p:cBhvr>
                                        <p:cTn id="55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15324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5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8" presetClass="emph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Rot by="21600000">
                                      <p:cBhvr>
                                        <p:cTn id="59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62760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Absolute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vorticity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 </a:t>
                </a:r>
                <a:r>
                  <a:rPr lang="de-DE" sz="2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conservation</a:t>
                </a:r>
                <a:r>
                  <a:rPr lang="de-DE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 (in 2D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b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(in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absence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forcing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and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dissipation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de-DE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de-DE" sz="2400" i="1" dirty="0" smtClean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de-DE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3200" b="0" i="1">
                            <a:latin typeface="Cambria Math" panose="02040503050406030204" pitchFamily="18" charset="0"/>
                          </a:rPr>
                          <m:t>𝐷</m:t>
                        </m:r>
                        <m:sSub>
                          <m:sSubPr>
                            <m:ctrlPr>
                              <a:rPr lang="de-DE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3200" b="0" i="1">
                                <a:latin typeface="Cambria Math" panose="02040503050406030204" pitchFamily="18" charset="0"/>
                              </a:rPr>
                              <m:t>𝜉</m:t>
                            </m:r>
                          </m:e>
                          <m:sub>
                            <m:r>
                              <a:rPr lang="de-DE" sz="3200" b="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num>
                      <m:den>
                        <m:r>
                          <a:rPr lang="de-DE" sz="3200" b="0" i="1">
                            <a:latin typeface="Cambria Math" panose="02040503050406030204" pitchFamily="18" charset="0"/>
                          </a:rPr>
                          <m:t>𝐷𝑡</m:t>
                        </m:r>
                      </m:den>
                    </m:f>
                    <m:r>
                      <a:rPr lang="de-DE" sz="3200" b="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3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𝐷𝑡</m:t>
                        </m:r>
                      </m:den>
                    </m:f>
                    <m:d>
                      <m:d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𝜉</m:t>
                        </m:r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>
                      <m:sSubPr>
                        <m:ctrlP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de-DE" sz="3200" i="1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de-DE" sz="3200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𝒖</m:t>
                    </m:r>
                    <m:r>
                      <a:rPr lang="de-DE" sz="3200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32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de-DE" sz="320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r>
                          <a:rPr lang="de-DE" sz="32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sSub>
                      <m:sSubPr>
                        <m:ctrlPr>
                          <a:rPr lang="de-DE" sz="320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de-DE" sz="320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 </a:t>
                </a:r>
              </a:p>
              <a:p>
                <a:pPr/>
                <a:r>
                  <a:rPr lang="de-DE" sz="320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/>
                </a:r>
                <a:br>
                  <a:rPr lang="de-DE" sz="320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200" b="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320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sSub>
                        <m:sSubPr>
                          <m:ctrlPr>
                            <a:rPr lang="de-DE" sz="32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de-DE" sz="32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sz="32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sSub>
                        <m:sSubPr>
                          <m:ctrlPr>
                            <a:rPr lang="de-DE" sz="32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de-DE" sz="32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de-DE" sz="3200" b="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sz="3200" b="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sSub>
                        <m:sSubPr>
                          <m:ctrlPr>
                            <a:rPr lang="de-DE" sz="32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sSub>
                        <m:sSubPr>
                          <m:ctrlPr>
                            <a:rPr lang="de-DE" sz="32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de-DE" sz="3200" b="0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r>
                  <a:rPr lang="de-DE" sz="3200" dirty="0" smtClean="0"/>
                  <a:t/>
                </a:r>
                <a:br>
                  <a:rPr lang="de-DE" sz="3200" dirty="0" smtClean="0"/>
                </a:br>
                <a:endParaRPr lang="de-DE" sz="3200" dirty="0" smtClean="0"/>
              </a:p>
              <a:p>
                <a:endParaRPr lang="de-DE" sz="3200" dirty="0"/>
              </a:p>
              <a:p>
                <a:r>
                  <a:rPr lang="de-DE" sz="3200" dirty="0"/>
                  <a:t>Now </a:t>
                </a:r>
                <a:r>
                  <a:rPr lang="de-DE" sz="3200" dirty="0" err="1"/>
                  <a:t>we</a:t>
                </a:r>
                <a:r>
                  <a:rPr lang="de-DE" sz="3200" dirty="0"/>
                  <a:t> </a:t>
                </a:r>
                <a:r>
                  <a:rPr lang="de-DE" sz="3200" dirty="0" err="1"/>
                  <a:t>take</a:t>
                </a:r>
                <a:r>
                  <a:rPr lang="de-DE" sz="3200" dirty="0"/>
                  <a:t> </a:t>
                </a:r>
                <a:r>
                  <a:rPr lang="de-DE" sz="3200" dirty="0" err="1" smtClean="0"/>
                  <a:t>the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ansatz</a:t>
                </a:r>
                <a:r>
                  <a:rPr lang="de-DE" sz="3200" dirty="0" smtClean="0"/>
                  <a:t> </a:t>
                </a:r>
                <a:r>
                  <a:rPr lang="de-DE" sz="3200" dirty="0" err="1"/>
                  <a:t>to</a:t>
                </a:r>
                <a:r>
                  <a:rPr lang="de-DE" sz="3200" dirty="0"/>
                  <a:t> </a:t>
                </a:r>
                <a:r>
                  <a:rPr lang="de-DE" sz="3200" dirty="0" err="1"/>
                  <a:t>decompose</a:t>
                </a:r>
                <a:r>
                  <a:rPr lang="de-DE" sz="3200" dirty="0"/>
                  <a:t> </a:t>
                </a:r>
                <a:r>
                  <a:rPr lang="de-DE" sz="3200" dirty="0" err="1"/>
                  <a:t>flow</a:t>
                </a:r>
                <a:r>
                  <a:rPr lang="de-DE" sz="3200" dirty="0"/>
                  <a:t> </a:t>
                </a:r>
                <a:r>
                  <a:rPr lang="de-DE" sz="3200" dirty="0" err="1"/>
                  <a:t>into</a:t>
                </a:r>
                <a:r>
                  <a:rPr lang="de-DE" sz="3200" dirty="0"/>
                  <a:t> </a:t>
                </a:r>
                <a:r>
                  <a:rPr lang="de-DE" sz="3200" dirty="0" err="1"/>
                  <a:t>mean</a:t>
                </a:r>
                <a:r>
                  <a:rPr lang="de-DE" sz="3200" dirty="0"/>
                  <a:t> </a:t>
                </a:r>
                <a:r>
                  <a:rPr lang="de-DE" sz="3200" dirty="0" err="1"/>
                  <a:t>part</a:t>
                </a:r>
                <a:r>
                  <a:rPr lang="de-DE" sz="3200" dirty="0"/>
                  <a:t> </a:t>
                </a:r>
                <a:r>
                  <a:rPr lang="de-DE" sz="3200" dirty="0" err="1"/>
                  <a:t>and</a:t>
                </a:r>
                <a:r>
                  <a:rPr lang="de-DE" sz="3200" dirty="0"/>
                  <a:t> (</a:t>
                </a:r>
                <a:r>
                  <a:rPr lang="de-DE" sz="3200" dirty="0" err="1"/>
                  <a:t>small</a:t>
                </a:r>
                <a:r>
                  <a:rPr lang="de-DE" sz="3200" dirty="0"/>
                  <a:t>) </a:t>
                </a:r>
                <a:r>
                  <a:rPr lang="de-DE" sz="3200" dirty="0" err="1" smtClean="0"/>
                  <a:t>perturbation</a:t>
                </a:r>
                <a:r>
                  <a:rPr lang="de-DE" sz="3200" dirty="0" smtClean="0"/>
                  <a:t> </a:t>
                </a:r>
                <a14:m>
                  <m:oMath xmlns:m="http://schemas.openxmlformats.org/officeDocument/2006/math">
                    <m:r>
                      <a:rPr lang="de-DE" sz="3200" b="1" i="1">
                        <a:latin typeface="Cambria Math" panose="02040503050406030204" pitchFamily="18" charset="0"/>
                      </a:rPr>
                      <m:t>𝒖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b="1" i="1"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3200" b="1" i="1">
                        <a:latin typeface="Cambria Math" panose="02040503050406030204" pitchFamily="18" charset="0"/>
                      </a:rPr>
                      <m:t>𝒖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de-DE" sz="3200" dirty="0"/>
                  <a:t> </a:t>
                </a:r>
                <a:r>
                  <a:rPr lang="de-DE" sz="3200" dirty="0" err="1"/>
                  <a:t>and</a:t>
                </a:r>
                <a:r>
                  <a:rPr lang="de-DE" sz="3200" dirty="0"/>
                  <a:t>, </a:t>
                </a:r>
                <a:r>
                  <a:rPr lang="de-DE" sz="3200" dirty="0" err="1"/>
                  <a:t>consequently</a:t>
                </a:r>
                <a:r>
                  <a:rPr lang="de-DE" sz="3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de-DE" sz="3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𝜉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de-DE" sz="3200" dirty="0"/>
              </a:p>
              <a:p>
                <a:endParaRPr lang="de-DE" sz="3200" dirty="0"/>
              </a:p>
              <a:p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6276077"/>
              </a:xfrm>
              <a:prstGeom prst="rect">
                <a:avLst/>
              </a:prstGeom>
              <a:blipFill>
                <a:blip r:embed="rId3"/>
                <a:stretch>
                  <a:fillRect l="-1328" t="-106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095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1666</Words>
  <Application>Microsoft Office PowerPoint</Application>
  <PresentationFormat>Widescreen</PresentationFormat>
  <Paragraphs>155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Rossby waves in the ocean</vt:lpstr>
      <vt:lpstr>Example: Rossby waves in the atmosphere</vt:lpstr>
      <vt:lpstr>Example: Rossby waves in the ocean</vt:lpstr>
      <vt:lpstr>Example: Rossby waves in the ocean</vt:lpstr>
      <vt:lpstr>Short definition</vt:lpstr>
      <vt:lpstr>Background setup</vt:lpstr>
      <vt:lpstr>Background setup</vt:lpstr>
      <vt:lpstr>Background setup</vt:lpstr>
      <vt:lpstr>Derivation</vt:lpstr>
      <vt:lpstr>Derivation</vt:lpstr>
      <vt:lpstr>Derivation</vt:lpstr>
      <vt:lpstr>Derivation</vt:lpstr>
      <vt:lpstr>Derivation</vt:lpstr>
      <vt:lpstr>Derivation</vt:lpstr>
      <vt:lpstr>Barotropic Rossby wave</vt:lpstr>
      <vt:lpstr>Summary</vt:lpstr>
      <vt:lpstr>Outlook</vt:lpstr>
    </vt:vector>
  </TitlesOfParts>
  <Company>Alfred-Wegener-Institut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Rossby waves in the ocean</dc:title>
  <dc:creator>Stephan Juricke</dc:creator>
  <cp:lastModifiedBy>Stephan Juricke</cp:lastModifiedBy>
  <cp:revision>61</cp:revision>
  <dcterms:created xsi:type="dcterms:W3CDTF">2022-01-07T17:50:29Z</dcterms:created>
  <dcterms:modified xsi:type="dcterms:W3CDTF">2022-01-19T14:55:25Z</dcterms:modified>
</cp:coreProperties>
</file>

<file path=docProps/thumbnail.jpeg>
</file>